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285" r:id="rId5"/>
    <p:sldId id="287" r:id="rId6"/>
    <p:sldId id="303" r:id="rId7"/>
    <p:sldId id="335" r:id="rId8"/>
    <p:sldId id="336" r:id="rId9"/>
    <p:sldId id="320" r:id="rId10"/>
    <p:sldId id="321" r:id="rId11"/>
    <p:sldId id="342" r:id="rId12"/>
    <p:sldId id="332" r:id="rId13"/>
    <p:sldId id="343" r:id="rId14"/>
    <p:sldId id="334" r:id="rId15"/>
    <p:sldId id="319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6024E3-2C0B-47DA-8CE9-D142CD6AD507}" v="997" dt="2022-04-06T04:14:26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98" autoAdjust="0"/>
    <p:restoredTop sz="83196" autoAdjust="0"/>
  </p:normalViewPr>
  <p:slideViewPr>
    <p:cSldViewPr snapToGrid="0" showGuides="1">
      <p:cViewPr varScale="1">
        <p:scale>
          <a:sx n="95" d="100"/>
          <a:sy n="95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ông nghệ thông tin - VLSET" userId="489571c6-8ba5-4f05-9b07-0f8a8ce47714" providerId="ADAL" clId="{2D6024E3-2C0B-47DA-8CE9-D142CD6AD507}"/>
    <pc:docChg chg="undo custSel addSld delSld modSld sldOrd">
      <pc:chgData name="Nguyễn Văn Trung - Khoa Công nghệ thông tin - VLSET" userId="489571c6-8ba5-4f05-9b07-0f8a8ce47714" providerId="ADAL" clId="{2D6024E3-2C0B-47DA-8CE9-D142CD6AD507}" dt="2022-04-07T05:44:37.720" v="3896" actId="20577"/>
      <pc:docMkLst>
        <pc:docMk/>
      </pc:docMkLst>
      <pc:sldChg chg="modSp mod">
        <pc:chgData name="Nguyễn Văn Trung - Khoa Công nghệ thông tin - VLSET" userId="489571c6-8ba5-4f05-9b07-0f8a8ce47714" providerId="ADAL" clId="{2D6024E3-2C0B-47DA-8CE9-D142CD6AD507}" dt="2022-04-07T05:44:37.720" v="3896" actId="20577"/>
        <pc:sldMkLst>
          <pc:docMk/>
          <pc:sldMk cId="3671363652" sldId="285"/>
        </pc:sldMkLst>
        <pc:spChg chg="mod">
          <ac:chgData name="Nguyễn Văn Trung - Khoa Công nghệ thông tin - VLSET" userId="489571c6-8ba5-4f05-9b07-0f8a8ce47714" providerId="ADAL" clId="{2D6024E3-2C0B-47DA-8CE9-D142CD6AD507}" dt="2022-04-07T05:44:37.720" v="3896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23.287" v="2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31.802" v="7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modSp mod">
        <pc:chgData name="Nguyễn Văn Trung - Khoa Công nghệ thông tin - VLSET" userId="489571c6-8ba5-4f05-9b07-0f8a8ce47714" providerId="ADAL" clId="{2D6024E3-2C0B-47DA-8CE9-D142CD6AD507}" dt="2022-04-06T04:21:22.663" v="3872" actId="552"/>
        <pc:sldMkLst>
          <pc:docMk/>
          <pc:sldMk cId="133809529" sldId="287"/>
        </pc:sldMkLst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1" creationId="{00000000-0000-0000-0000-000000000000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2" creationId="{7AB5DDC7-B065-439F-BD57-D32141B070CF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3" creationId="{54A34554-6291-4A79-9031-A2E498F8D67A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04:20.222" v="817" actId="20577"/>
        <pc:sldMkLst>
          <pc:docMk/>
          <pc:sldMk cId="726866880" sldId="303"/>
        </pc:sldMkLst>
        <pc:spChg chg="mod">
          <ac:chgData name="Nguyễn Văn Trung - Khoa Công nghệ thông tin - VLSET" userId="489571c6-8ba5-4f05-9b07-0f8a8ce47714" providerId="ADAL" clId="{2D6024E3-2C0B-47DA-8CE9-D142CD6AD507}" dt="2022-04-06T01:59:31.067" v="56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04:20.222" v="817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27:09.032" v="1269" actId="1035"/>
        <pc:sldMkLst>
          <pc:docMk/>
          <pc:sldMk cId="1902541966" sldId="320"/>
        </pc:sldMkLst>
        <pc:spChg chg="mod">
          <ac:chgData name="Nguyễn Văn Trung - Khoa Công nghệ thông tin - VLSET" userId="489571c6-8ba5-4f05-9b07-0f8a8ce47714" providerId="ADAL" clId="{2D6024E3-2C0B-47DA-8CE9-D142CD6AD507}" dt="2022-04-06T02:22:02.872" v="11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27:09.032" v="1269" actId="1035"/>
          <ac:spMkLst>
            <pc:docMk/>
            <pc:sldMk cId="1902541966" sldId="320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3:26:56.714" v="2519" actId="113"/>
        <pc:sldMkLst>
          <pc:docMk/>
          <pc:sldMk cId="2150860130" sldId="321"/>
        </pc:sldMkLst>
        <pc:spChg chg="mod">
          <ac:chgData name="Nguyễn Văn Trung - Khoa Công nghệ thông tin - VLSET" userId="489571c6-8ba5-4f05-9b07-0f8a8ce47714" providerId="ADAL" clId="{2D6024E3-2C0B-47DA-8CE9-D142CD6AD507}" dt="2022-04-06T02:49:51.209" v="2049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26:56.714" v="2519" actId="113"/>
          <ac:spMkLst>
            <pc:docMk/>
            <pc:sldMk cId="2150860130" sldId="321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359902612" sldId="322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643093092" sldId="323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3960341503" sldId="324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3.346" v="2511" actId="47"/>
        <pc:sldMkLst>
          <pc:docMk/>
          <pc:sldMk cId="622941739" sldId="325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4.807" v="2512" actId="47"/>
        <pc:sldMkLst>
          <pc:docMk/>
          <pc:sldMk cId="641862287" sldId="326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3734561389" sldId="327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773373751" sldId="328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24.172" v="2508" actId="47"/>
        <pc:sldMkLst>
          <pc:docMk/>
          <pc:sldMk cId="2505137642" sldId="329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2844737616" sldId="330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458165985" sldId="331"/>
        </pc:sldMkLst>
      </pc:sldChg>
      <pc:sldChg chg="modSp mod">
        <pc:chgData name="Nguyễn Văn Trung - Khoa Công nghệ thông tin - VLSET" userId="489571c6-8ba5-4f05-9b07-0f8a8ce47714" providerId="ADAL" clId="{2D6024E3-2C0B-47DA-8CE9-D142CD6AD507}" dt="2022-04-06T03:54:02.211" v="2835" actId="20577"/>
        <pc:sldMkLst>
          <pc:docMk/>
          <pc:sldMk cId="3696036847" sldId="332"/>
        </pc:sldMkLst>
        <pc:spChg chg="mod">
          <ac:chgData name="Nguyễn Văn Trung - Khoa Công nghệ thông tin - VLSET" userId="489571c6-8ba5-4f05-9b07-0f8a8ce47714" providerId="ADAL" clId="{2D6024E3-2C0B-47DA-8CE9-D142CD6AD507}" dt="2022-04-06T03:28:49.252" v="2625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54:02.211" v="2835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30:45.921" v="2645" actId="47"/>
        <pc:sldMkLst>
          <pc:docMk/>
          <pc:sldMk cId="1800781619" sldId="333"/>
        </pc:sldMkLst>
      </pc:sldChg>
      <pc:sldChg chg="delSp modSp mod">
        <pc:chgData name="Nguyễn Văn Trung - Khoa Công nghệ thông tin - VLSET" userId="489571c6-8ba5-4f05-9b07-0f8a8ce47714" providerId="ADAL" clId="{2D6024E3-2C0B-47DA-8CE9-D142CD6AD507}" dt="2022-04-06T04:20:05.672" v="3749"/>
        <pc:sldMkLst>
          <pc:docMk/>
          <pc:sldMk cId="4026623210" sldId="334"/>
        </pc:sldMkLst>
        <pc:spChg chg="mod">
          <ac:chgData name="Nguyễn Văn Trung - Khoa Công nghệ thông tin - VLSET" userId="489571c6-8ba5-4f05-9b07-0f8a8ce47714" providerId="ADAL" clId="{2D6024E3-2C0B-47DA-8CE9-D142CD6AD507}" dt="2022-04-06T04:19:54.541" v="3745" actId="20577"/>
          <ac:spMkLst>
            <pc:docMk/>
            <pc:sldMk cId="4026623210" sldId="334"/>
            <ac:spMk id="21" creationId="{00000000-0000-0000-0000-000000000000}"/>
          </ac:spMkLst>
        </pc:spChg>
        <pc:spChg chg="del mod">
          <ac:chgData name="Nguyễn Văn Trung - Khoa Công nghệ thông tin - VLSET" userId="489571c6-8ba5-4f05-9b07-0f8a8ce47714" providerId="ADAL" clId="{2D6024E3-2C0B-47DA-8CE9-D142CD6AD507}" dt="2022-04-06T04:20:05.672" v="3749"/>
          <ac:spMkLst>
            <pc:docMk/>
            <pc:sldMk cId="4026623210" sldId="334"/>
            <ac:spMk id="62" creationId="{00000000-0000-0000-0000-000000000000}"/>
          </ac:spMkLst>
        </pc:spChg>
      </pc:sldChg>
      <pc:sldChg chg="delSp modSp add mod ord">
        <pc:chgData name="Nguyễn Văn Trung - Khoa Công nghệ thông tin - VLSET" userId="489571c6-8ba5-4f05-9b07-0f8a8ce47714" providerId="ADAL" clId="{2D6024E3-2C0B-47DA-8CE9-D142CD6AD507}" dt="2022-04-06T02:21:29.501" v="1095"/>
        <pc:sldMkLst>
          <pc:docMk/>
          <pc:sldMk cId="2575028822" sldId="335"/>
        </pc:sldMkLst>
        <pc:spChg chg="mod">
          <ac:chgData name="Nguyễn Văn Trung - Khoa Công nghệ thông tin - VLSET" userId="489571c6-8ba5-4f05-9b07-0f8a8ce47714" providerId="ADAL" clId="{2D6024E3-2C0B-47DA-8CE9-D142CD6AD507}" dt="2022-04-06T02:04:36.577" v="819" actId="20577"/>
          <ac:spMkLst>
            <pc:docMk/>
            <pc:sldMk cId="2575028822" sldId="335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12:04.350" v="1043" actId="20577"/>
          <ac:spMkLst>
            <pc:docMk/>
            <pc:sldMk cId="2575028822" sldId="335"/>
            <ac:spMk id="62" creationId="{00000000-0000-0000-0000-000000000000}"/>
          </ac:spMkLst>
        </pc:spChg>
        <pc:grpChg chg="del">
          <ac:chgData name="Nguyễn Văn Trung - Khoa Công nghệ thông tin - VLSET" userId="489571c6-8ba5-4f05-9b07-0f8a8ce47714" providerId="ADAL" clId="{2D6024E3-2C0B-47DA-8CE9-D142CD6AD507}" dt="2022-04-06T02:04:39.515" v="820" actId="478"/>
          <ac:grpSpMkLst>
            <pc:docMk/>
            <pc:sldMk cId="2575028822" sldId="335"/>
            <ac:grpSpMk id="20" creationId="{00000000-0000-0000-0000-000000000000}"/>
          </ac:grpSpMkLst>
        </pc:grpChg>
      </pc:sldChg>
      <pc:sldChg chg="modSp add mod">
        <pc:chgData name="Nguyễn Văn Trung - Khoa Công nghệ thông tin - VLSET" userId="489571c6-8ba5-4f05-9b07-0f8a8ce47714" providerId="ADAL" clId="{2D6024E3-2C0B-47DA-8CE9-D142CD6AD507}" dt="2022-04-06T02:33:17.012" v="1530"/>
        <pc:sldMkLst>
          <pc:docMk/>
          <pc:sldMk cId="1345641631" sldId="336"/>
        </pc:sldMkLst>
        <pc:spChg chg="mod">
          <ac:chgData name="Nguyễn Văn Trung - Khoa Công nghệ thông tin - VLSET" userId="489571c6-8ba5-4f05-9b07-0f8a8ce47714" providerId="ADAL" clId="{2D6024E3-2C0B-47DA-8CE9-D142CD6AD507}" dt="2022-04-06T02:32:27.839" v="1502" actId="20577"/>
          <ac:spMkLst>
            <pc:docMk/>
            <pc:sldMk cId="1345641631" sldId="336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33:17.012" v="1530"/>
          <ac:spMkLst>
            <pc:docMk/>
            <pc:sldMk cId="1345641631" sldId="336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04:41.256" v="2140" actId="20577"/>
        <pc:sldMkLst>
          <pc:docMk/>
          <pc:sldMk cId="1303514622" sldId="337"/>
        </pc:sldMkLst>
        <pc:spChg chg="mod">
          <ac:chgData name="Nguyễn Văn Trung - Khoa Công nghệ thông tin - VLSET" userId="489571c6-8ba5-4f05-9b07-0f8a8ce47714" providerId="ADAL" clId="{2D6024E3-2C0B-47DA-8CE9-D142CD6AD507}" dt="2022-04-06T03:04:41.256" v="2140" actId="20577"/>
          <ac:spMkLst>
            <pc:docMk/>
            <pc:sldMk cId="1303514622" sldId="337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3:06.876" v="2222" actId="6549"/>
        <pc:sldMkLst>
          <pc:docMk/>
          <pc:sldMk cId="1515226355" sldId="338"/>
        </pc:sldMkLst>
        <pc:spChg chg="mod">
          <ac:chgData name="Nguyễn Văn Trung - Khoa Công nghệ thông tin - VLSET" userId="489571c6-8ba5-4f05-9b07-0f8a8ce47714" providerId="ADAL" clId="{2D6024E3-2C0B-47DA-8CE9-D142CD6AD507}" dt="2022-04-06T03:13:06.876" v="2222" actId="6549"/>
          <ac:spMkLst>
            <pc:docMk/>
            <pc:sldMk cId="1515226355" sldId="338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5:54.916" v="2321" actId="404"/>
        <pc:sldMkLst>
          <pc:docMk/>
          <pc:sldMk cId="1687818066" sldId="339"/>
        </pc:sldMkLst>
        <pc:spChg chg="mod">
          <ac:chgData name="Nguyễn Văn Trung - Khoa Công nghệ thông tin - VLSET" userId="489571c6-8ba5-4f05-9b07-0f8a8ce47714" providerId="ADAL" clId="{2D6024E3-2C0B-47DA-8CE9-D142CD6AD507}" dt="2022-04-06T03:15:54.916" v="2321" actId="404"/>
          <ac:spMkLst>
            <pc:docMk/>
            <pc:sldMk cId="1687818066" sldId="339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14:34.378" v="3379" actId="20577"/>
        <pc:sldMkLst>
          <pc:docMk/>
          <pc:sldMk cId="2483012721" sldId="340"/>
        </pc:sldMkLst>
        <pc:spChg chg="mod">
          <ac:chgData name="Nguyễn Văn Trung - Khoa Công nghệ thông tin - VLSET" userId="489571c6-8ba5-4f05-9b07-0f8a8ce47714" providerId="ADAL" clId="{2D6024E3-2C0B-47DA-8CE9-D142CD6AD507}" dt="2022-04-06T04:14:34.378" v="3379" actId="20577"/>
          <ac:spMkLst>
            <pc:docMk/>
            <pc:sldMk cId="2483012721" sldId="340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27:22.299" v="3875" actId="207"/>
        <pc:sldMkLst>
          <pc:docMk/>
          <pc:sldMk cId="2465455751" sldId="341"/>
        </pc:sldMkLst>
        <pc:spChg chg="mod">
          <ac:chgData name="Nguyễn Văn Trung - Khoa Công nghệ thông tin - VLSET" userId="489571c6-8ba5-4f05-9b07-0f8a8ce47714" providerId="ADAL" clId="{2D6024E3-2C0B-47DA-8CE9-D142CD6AD507}" dt="2022-04-06T04:27:22.299" v="3875" actId="207"/>
          <ac:spMkLst>
            <pc:docMk/>
            <pc:sldMk cId="2465455751" sldId="341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  <pc:docChgLst>
    <pc:chgData name="Nguyễn Văn Trung - Khoa CNTT" userId="489571c6-8ba5-4f05-9b07-0f8a8ce47714" providerId="ADAL" clId="{8B56D5D8-C73C-4063-A3B1-F1B848BB0F3D}"/>
    <pc:docChg chg="modSld">
      <pc:chgData name="Nguyễn Văn Trung - Khoa CNTT" userId="489571c6-8ba5-4f05-9b07-0f8a8ce47714" providerId="ADAL" clId="{8B56D5D8-C73C-4063-A3B1-F1B848BB0F3D}" dt="2020-09-06T06:25:48.681" v="8" actId="1035"/>
      <pc:docMkLst>
        <pc:docMk/>
      </pc:docMkLst>
      <pc:sldChg chg="modSp mod">
        <pc:chgData name="Nguyễn Văn Trung - Khoa CNTT" userId="489571c6-8ba5-4f05-9b07-0f8a8ce47714" providerId="ADAL" clId="{8B56D5D8-C73C-4063-A3B1-F1B848BB0F3D}" dt="2020-09-06T06:25:48.681" v="8" actId="1035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8B56D5D8-C73C-4063-A3B1-F1B848BB0F3D}" dt="2020-09-06T06:25:48.681" v="8" actId="1035"/>
          <ac:spMkLst>
            <pc:docMk/>
            <pc:sldMk cId="4026623210" sldId="334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2022/4/17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544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Để tạo một class, chúng ta sử dụng từ khóa class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Tên class được đặt theo quy tắc đặt định danh trong python.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Việc khởi tạo class được kết thúc bằng dấu :phía sau tên class.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Các phương thức và thuộc tính của class tạo nên phần thân.Phần thân của class được viết lùi vào một khoảng bằng nhau.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17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altLang="zh-CN" dirty="0"/>
              <a:t>""" Định nghĩa class:</a:t>
            </a:r>
          </a:p>
          <a:p>
            <a:r>
              <a:rPr lang="vi-VN" altLang="zh-CN" dirty="0"/>
              <a:t>    - Bắt đầu bằng từ khóa class, sau đó là tên của nó</a:t>
            </a:r>
          </a:p>
          <a:p>
            <a:r>
              <a:rPr lang="vi-VN" altLang="zh-CN" dirty="0"/>
              <a:t>    - Đoạn string đầu tiên được gọi là docstring - mô tả về class. Dù nó là ko bắt buộc, nhưng nên viết nó</a:t>
            </a:r>
          </a:p>
          <a:p>
            <a:r>
              <a:rPr lang="vi-VN" altLang="zh-CN" dirty="0"/>
              <a:t>    =&gt; như Ví dụ 1</a:t>
            </a:r>
          </a:p>
          <a:p>
            <a:r>
              <a:rPr lang="vi-VN" altLang="zh-CN" dirty="0"/>
              <a:t>    - Một class sẽ tạo ra một không gian cục bộ mới, nơi mà thuộc tính - attribute của nó được định nghĩa.</a:t>
            </a:r>
          </a:p>
          <a:p>
            <a:r>
              <a:rPr lang="vi-VN" altLang="zh-CN" dirty="0"/>
              <a:t>    Thuộc tính có thể là data hay function</a:t>
            </a:r>
          </a:p>
          <a:p>
            <a:r>
              <a:rPr lang="vi-VN" altLang="zh-CN" dirty="0"/>
              <a:t>    - Ngoài ra, còn có các thuộc tính đặc biệt được định nghĩa bắt đầu bằng 2 gạch dưới __, ví dụ: __doc__ trả lại docstring của class đó</a:t>
            </a:r>
          </a:p>
          <a:p>
            <a:r>
              <a:rPr lang="vi-VN" altLang="zh-CN" dirty="0"/>
              <a:t>    - Ngay khi định nghĩa class, thì một class object mới được tạo ra với cùng tên.</a:t>
            </a:r>
          </a:p>
          <a:p>
            <a:r>
              <a:rPr lang="vi-VN" altLang="zh-CN" dirty="0"/>
              <a:t>    Cái này giúp cho phép truy cập các thuộc tính và khởi tạo đối tượng mới cho class đó =&gt; Xem ví dụ 2</a:t>
            </a:r>
          </a:p>
          <a:p>
            <a:r>
              <a:rPr lang="vi-VN" altLang="zh-CN" dirty="0"/>
              <a:t>"""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3751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altLang="zh-CN" dirty="0"/>
              <a:t>""" Tạo object</a:t>
            </a:r>
          </a:p>
          <a:p>
            <a:r>
              <a:rPr lang="vi-VN" altLang="zh-CN" dirty="0"/>
              <a:t>    - Mỗi class object dùng để truy cập vào thuộc tính khác nhau</a:t>
            </a:r>
          </a:p>
          <a:p>
            <a:r>
              <a:rPr lang="vi-VN" altLang="zh-CN" dirty="0"/>
              <a:t>    - Nó cũng có thể dùng để tạo ra các object mới (thể hiện của class). Cách dùng như một lời gọi hàm =&gt; Ví dụ 3: Tạo ra</a:t>
            </a:r>
          </a:p>
          <a:p>
            <a:r>
              <a:rPr lang="vi-VN" altLang="zh-CN" dirty="0"/>
              <a:t>    một object có tên là obj. Có thể truy cập đến các thuộc tính của object bằng cách dùng tên của object đó.</a:t>
            </a:r>
          </a:p>
          <a:p>
            <a:r>
              <a:rPr lang="vi-VN" altLang="zh-CN" dirty="0"/>
              <a:t>    - Thuộc tính có thể là data hoặc method. Method của một object là các hàm tương ứng của class. Bất kì function object</a:t>
            </a:r>
          </a:p>
          <a:p>
            <a:r>
              <a:rPr lang="vi-VN" altLang="zh-CN" dirty="0"/>
              <a:t>    nào là thuộc tính của class đều được xác định là một method cho object của class đó.</a:t>
            </a:r>
          </a:p>
          <a:p>
            <a:r>
              <a:rPr lang="vi-VN" altLang="zh-CN" dirty="0"/>
              <a:t>    Điều này có nghĩa là MyClass.func là một function object (attribute của class), obj.func là method object</a:t>
            </a:r>
          </a:p>
          <a:p>
            <a:r>
              <a:rPr lang="vi-VN" altLang="zh-CN" dirty="0"/>
              <a:t>""“</a:t>
            </a:r>
            <a:endParaRPr lang="en-US" altLang="zh-CN" dirty="0"/>
          </a:p>
          <a:p>
            <a:r>
              <a:rPr lang="vi-VN" altLang="zh-CN" dirty="0"/>
              <a:t># Để ý, trong class, có tham số self trong định nghĩa function, nhưng khi gọi obj.func() lại ko cần tham số =&gt; nó vẫn chạy</a:t>
            </a:r>
          </a:p>
          <a:p>
            <a:r>
              <a:rPr lang="vi-VN" altLang="zh-CN" dirty="0"/>
              <a:t># Điều này là do, bất cứ khi nào một đối tượng gọi method của nó, chính là sẽ được truyền làm tham số đầu tiên</a:t>
            </a:r>
          </a:p>
          <a:p>
            <a:r>
              <a:rPr lang="vi-VN" altLang="zh-CN" dirty="0"/>
              <a:t># Vì vậy, obj.func() được dịch thành MyClass.func(obj)</a:t>
            </a:r>
          </a:p>
          <a:p>
            <a:r>
              <a:rPr lang="vi-VN" altLang="zh-CN" dirty="0"/>
              <a:t># =&gt; Túm lại thì, việc gọi phương thức với 1 list n tham số là việc gọi hàm tương ứng với list tham số được tạo ra bằng cách</a:t>
            </a:r>
          </a:p>
          <a:p>
            <a:r>
              <a:rPr lang="vi-VN" altLang="zh-CN" dirty="0"/>
              <a:t># thêm object trước tham số đầu tiên. Vì vậy, đối số đầu tiên của hàm trong class phải là chính đối tượng đó,</a:t>
            </a:r>
          </a:p>
          <a:p>
            <a:r>
              <a:rPr lang="vi-VN" altLang="zh-CN" dirty="0"/>
              <a:t># điều này được gọi là self, có thể dùng từ khác nhưng khuyên chân thành là nên tuân theo quy ước dùng self.</a:t>
            </a:r>
          </a:p>
          <a:p>
            <a:r>
              <a:rPr lang="vi-VN" altLang="zh-CN" dirty="0"/>
              <a:t># Giờ thì đã biết đến: class object, instance object, function object, method object (và sự khác nhau giữa chúng)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22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Phương thức khởi tạo (Constructor) là một phương thức đặc biệt của lớp (class), nó luôn có tên là __init__.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Tham số đầu tiên của constructor luôn là self (Một từ khóa ám chỉ chính class đó).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Constructor được sử dụng để tạo ra một đối tượng.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Constructor gán các giá trị từ tham số vào các thuộc tính của đối tượng sẽ được tạo ra.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Bạn chỉ có thể định nghĩa nhiều nhất một phương thức khởi tạo (constructor) trong class.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Nếu class không được định nghĩa constructor, Python mặc định coi rằng nó thừa kết từ constructor của lớp cha.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059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altLang="zh-CN" dirty="0"/>
              <a:t># Trong đoạn code trên, định nghĩa một class mới Fraction biểu diễn cho phân số, có hai hàm</a:t>
            </a:r>
          </a:p>
          <a:p>
            <a:r>
              <a:rPr lang="vi-VN" altLang="zh-CN" dirty="0"/>
              <a:t># __init__() để khởi tạo các biến tử số và mẫu số, mặc định là 0 và 1</a:t>
            </a:r>
          </a:p>
          <a:p>
            <a:r>
              <a:rPr lang="vi-VN" altLang="zh-CN" dirty="0"/>
              <a:t># và show() để hiển thị phân số đúng cách</a:t>
            </a:r>
          </a:p>
          <a:p>
            <a:r>
              <a:rPr lang="vi-VN" altLang="zh-CN" dirty="0"/>
              <a:t># Một thứ rất thú vị, thuộc tính của một đối tượng có thể được tạo ra khi đang chạy chương trình.</a:t>
            </a:r>
          </a:p>
          <a:p>
            <a:r>
              <a:rPr lang="vi-VN" altLang="zh-CN" dirty="0"/>
              <a:t># Thấy thuộc tính attr của ps2 được tạo ra và được đọc bình thường, còn ps1 thì ko có, cố tính truy cập sẽ báo lỗi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3056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altLang="zh-CN" dirty="0"/>
              <a:t># Giải thích: xóa bỏ đối tượng, trong thực tế cũng khá phức tạp</a:t>
            </a:r>
          </a:p>
          <a:p>
            <a:r>
              <a:rPr lang="vi-VN" altLang="zh-CN" dirty="0"/>
              <a:t># Khi tạo ra ps4 = Fraction(5, 9) một đối tượng của Fraction được tạo ra trong memory và ps4 được gắn với nó</a:t>
            </a:r>
          </a:p>
          <a:p>
            <a:r>
              <a:rPr lang="vi-VN" altLang="zh-CN" dirty="0"/>
              <a:t># Trong lệnh, del ps4 cái liên kết gắn đó bị xóa và tên ps4 được xóa bỏ khỏi không gian các tên biến.</a:t>
            </a:r>
          </a:p>
          <a:p>
            <a:r>
              <a:rPr lang="vi-VN" altLang="zh-CN" dirty="0"/>
              <a:t># Và đối tượng thì vẫn tồn tại trong memory, khi ko còn tên nào được gắn với nó thì nó sẽ bị hủy tự động</a:t>
            </a:r>
          </a:p>
          <a:p>
            <a:r>
              <a:rPr lang="vi-VN" altLang="zh-CN" dirty="0"/>
              <a:t># Việc hủy tự động các đối tượng không có tham chiếu này trong Python được gọi là bộ sưu tập rác - garbage collection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1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221026" y="1625116"/>
            <a:ext cx="6346930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KỸ THUẬT 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MINH TÂN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Techniques)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5: CLASS &amp; OBJECT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0166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 1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" name="矩形 44">
            <a:extLst>
              <a:ext uri="{FF2B5EF4-FFF2-40B4-BE49-F238E27FC236}">
                <a16:creationId xmlns:a16="http://schemas.microsoft.com/office/drawing/2014/main" id="{0746E78F-B544-4EC0-859C-796266C8EAA0}"/>
              </a:ext>
            </a:extLst>
          </p:cNvPr>
          <p:cNvSpPr/>
          <p:nvPr/>
        </p:nvSpPr>
        <p:spPr>
          <a:xfrm>
            <a:off x="1695261" y="1152170"/>
            <a:ext cx="9163240" cy="33239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rgbClr val="222222"/>
                </a:solidFill>
                <a:latin typeface="Verdana" panose="020B0604030504040204" pitchFamily="34" charset="0"/>
              </a:rPr>
              <a:t>T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ạo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một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class Person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với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hai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thuộc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tính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là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name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và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 age</a:t>
            </a:r>
          </a:p>
          <a:p>
            <a:endParaRPr lang="en-US" sz="2000" dirty="0">
              <a:solidFill>
                <a:srgbClr val="222222"/>
              </a:solidFill>
              <a:latin typeface="Verdana" panose="020B0604030504040204" pitchFamily="34" charset="0"/>
            </a:endParaRPr>
          </a:p>
          <a:p>
            <a:pPr algn="l"/>
            <a:r>
              <a:rPr lang="en-US" dirty="0">
                <a:latin typeface="Consolas" panose="020B0609020204030204" pitchFamily="49" charset="0"/>
              </a:rPr>
              <a:t>class Person: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    def __</a:t>
            </a:r>
            <a:r>
              <a:rPr lang="en-US" dirty="0" err="1">
                <a:latin typeface="Consolas" panose="020B0609020204030204" pitchFamily="49" charset="0"/>
              </a:rPr>
              <a:t>init</a:t>
            </a:r>
            <a:r>
              <a:rPr lang="en-US" dirty="0">
                <a:latin typeface="Consolas" panose="020B0609020204030204" pitchFamily="49" charset="0"/>
              </a:rPr>
              <a:t>__(self, name, age):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        self.name = name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latin typeface="Consolas" panose="020B0609020204030204" pitchFamily="49" charset="0"/>
              </a:rPr>
              <a:t>self.age</a:t>
            </a:r>
            <a:r>
              <a:rPr lang="en-US" dirty="0">
                <a:latin typeface="Consolas" panose="020B0609020204030204" pitchFamily="49" charset="0"/>
              </a:rPr>
              <a:t> = age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 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person = Person("</a:t>
            </a:r>
            <a:r>
              <a:rPr lang="en-US" dirty="0" err="1">
                <a:latin typeface="Consolas" panose="020B0609020204030204" pitchFamily="49" charset="0"/>
              </a:rPr>
              <a:t>Hiếu</a:t>
            </a:r>
            <a:r>
              <a:rPr lang="en-US" dirty="0">
                <a:latin typeface="Consolas" panose="020B0609020204030204" pitchFamily="49" charset="0"/>
              </a:rPr>
              <a:t>", 19)</a:t>
            </a:r>
          </a:p>
          <a:p>
            <a:pPr algn="l"/>
            <a:r>
              <a:rPr lang="en-US" dirty="0">
                <a:latin typeface="Consolas" panose="020B0609020204030204" pitchFamily="49" charset="0"/>
              </a:rPr>
              <a:t>print(person.name)  #return </a:t>
            </a:r>
            <a:r>
              <a:rPr lang="en-US" dirty="0" err="1">
                <a:latin typeface="Consolas" panose="020B0609020204030204" pitchFamily="49" charset="0"/>
              </a:rPr>
              <a:t>Hiếu</a:t>
            </a:r>
            <a:endParaRPr lang="en-US" dirty="0">
              <a:latin typeface="Consolas" panose="020B0609020204030204" pitchFamily="49" charset="0"/>
            </a:endParaRPr>
          </a:p>
          <a:p>
            <a:pPr algn="l"/>
            <a:r>
              <a:rPr lang="en-US" dirty="0">
                <a:latin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</a:rPr>
              <a:t>person.age</a:t>
            </a:r>
            <a:r>
              <a:rPr lang="en-US" dirty="0">
                <a:latin typeface="Consolas" panose="020B0609020204030204" pitchFamily="49" charset="0"/>
              </a:rPr>
              <a:t>)   #return 19</a:t>
            </a: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81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0166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 2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" name="矩形 44">
            <a:extLst>
              <a:ext uri="{FF2B5EF4-FFF2-40B4-BE49-F238E27FC236}">
                <a16:creationId xmlns:a16="http://schemas.microsoft.com/office/drawing/2014/main" id="{0746E78F-B544-4EC0-859C-796266C8EAA0}"/>
              </a:ext>
            </a:extLst>
          </p:cNvPr>
          <p:cNvSpPr/>
          <p:nvPr/>
        </p:nvSpPr>
        <p:spPr>
          <a:xfrm>
            <a:off x="1695261" y="1152170"/>
            <a:ext cx="9163240" cy="517064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i="0" dirty="0">
                <a:effectLst/>
                <a:latin typeface="Consolas" panose="020B0609020204030204" pitchFamily="49" charset="0"/>
              </a:rPr>
              <a:t>1. </a:t>
            </a:r>
            <a:r>
              <a:rPr lang="vi-VN" sz="2000" b="0" i="0" dirty="0">
                <a:effectLst/>
                <a:latin typeface="Consolas" panose="020B0609020204030204" pitchFamily="49" charset="0"/>
              </a:rPr>
              <a:t>Khai báo class cho đối tượng con chó, đặt tên là Dog, nó có thuộc tính màu lông và hành động chạy.</a:t>
            </a:r>
            <a:endParaRPr lang="en-US" sz="2000" b="0" dirty="0">
              <a:effectLst/>
              <a:latin typeface="Consolas" panose="020B0609020204030204" pitchFamily="49" charset="0"/>
            </a:endParaRPr>
          </a:p>
          <a:p>
            <a:r>
              <a:rPr lang="en-US" dirty="0"/>
              <a:t>import </a:t>
            </a:r>
            <a:r>
              <a:rPr lang="en-US" dirty="0" err="1"/>
              <a:t>os</a:t>
            </a:r>
            <a:endParaRPr lang="en-US" dirty="0"/>
          </a:p>
          <a:p>
            <a:r>
              <a:rPr lang="en-US" dirty="0" err="1"/>
              <a:t>os.system</a:t>
            </a:r>
            <a:r>
              <a:rPr lang="en-US" dirty="0"/>
              <a:t>('</a:t>
            </a:r>
            <a:r>
              <a:rPr lang="en-US" dirty="0" err="1"/>
              <a:t>cls</a:t>
            </a:r>
            <a:r>
              <a:rPr lang="en-US" dirty="0"/>
              <a:t>')</a:t>
            </a:r>
          </a:p>
          <a:p>
            <a:br>
              <a:rPr lang="en-US" dirty="0"/>
            </a:br>
            <a:r>
              <a:rPr lang="en-US" dirty="0"/>
              <a:t>class Dog:</a:t>
            </a:r>
          </a:p>
          <a:p>
            <a:r>
              <a:rPr lang="en-US" dirty="0"/>
              <a:t>    def __</a:t>
            </a:r>
            <a:r>
              <a:rPr lang="en-US" dirty="0" err="1"/>
              <a:t>init</a:t>
            </a:r>
            <a:r>
              <a:rPr lang="en-US" dirty="0"/>
              <a:t>__(</a:t>
            </a:r>
            <a:r>
              <a:rPr lang="en-US" dirty="0" err="1"/>
              <a:t>self,getname,getstatus</a:t>
            </a:r>
            <a:r>
              <a:rPr lang="en-US" dirty="0"/>
              <a:t>):</a:t>
            </a:r>
          </a:p>
          <a:p>
            <a:r>
              <a:rPr lang="en-US" dirty="0"/>
              <a:t>        self.name = </a:t>
            </a:r>
            <a:r>
              <a:rPr lang="en-US" dirty="0" err="1"/>
              <a:t>getname</a:t>
            </a:r>
            <a:endParaRPr lang="en-US" dirty="0"/>
          </a:p>
          <a:p>
            <a:r>
              <a:rPr lang="en-US" dirty="0"/>
              <a:t>        </a:t>
            </a:r>
            <a:r>
              <a:rPr lang="en-US" dirty="0" err="1"/>
              <a:t>self.status</a:t>
            </a:r>
            <a:r>
              <a:rPr lang="en-US" dirty="0"/>
              <a:t> = </a:t>
            </a:r>
            <a:r>
              <a:rPr lang="en-US" dirty="0" err="1"/>
              <a:t>getstatus</a:t>
            </a:r>
            <a:endParaRPr lang="en-US" dirty="0"/>
          </a:p>
          <a:p>
            <a:br>
              <a:rPr lang="en-US" dirty="0"/>
            </a:br>
            <a:r>
              <a:rPr lang="en-US" dirty="0"/>
              <a:t>    def display(self):</a:t>
            </a:r>
          </a:p>
          <a:p>
            <a:r>
              <a:rPr lang="en-US" dirty="0"/>
              <a:t>        #in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thuoc</a:t>
            </a:r>
            <a:r>
              <a:rPr lang="en-US" dirty="0"/>
              <a:t> </a:t>
            </a:r>
            <a:r>
              <a:rPr lang="en-US" dirty="0" err="1"/>
              <a:t>tinh</a:t>
            </a:r>
            <a:endParaRPr lang="en-US" dirty="0"/>
          </a:p>
          <a:p>
            <a:r>
              <a:rPr lang="en-US" dirty="0"/>
              <a:t>        print(self.name)</a:t>
            </a:r>
          </a:p>
          <a:p>
            <a:r>
              <a:rPr lang="en-US" dirty="0"/>
              <a:t>        print(</a:t>
            </a:r>
            <a:r>
              <a:rPr lang="en-US" dirty="0" err="1"/>
              <a:t>self.status</a:t>
            </a:r>
            <a:r>
              <a:rPr lang="en-US" dirty="0"/>
              <a:t>)</a:t>
            </a:r>
          </a:p>
          <a:p>
            <a:br>
              <a:rPr lang="en-US" dirty="0"/>
            </a:br>
            <a:r>
              <a:rPr lang="en-US" dirty="0"/>
              <a:t>dog_01 = Dog("</a:t>
            </a:r>
            <a:r>
              <a:rPr lang="en-US" dirty="0" err="1"/>
              <a:t>Husky","running</a:t>
            </a:r>
            <a:r>
              <a:rPr lang="en-US" dirty="0"/>
              <a:t>")</a:t>
            </a:r>
          </a:p>
          <a:p>
            <a:r>
              <a:rPr lang="en-US" dirty="0"/>
              <a:t>dog_01.display()</a:t>
            </a: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24291" y="1677267"/>
            <a:ext cx="4893071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Định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nghĩa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class &amp; object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861390" y="3148746"/>
            <a:ext cx="4448205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Constructor –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Khởi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tạo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80214" y="1589870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80214" y="3035843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80214" y="377862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861390" y="2328169"/>
            <a:ext cx="1707712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Cú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pháp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80214" y="225869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12" name="文本框 10">
            <a:extLst>
              <a:ext uri="{FF2B5EF4-FFF2-40B4-BE49-F238E27FC236}">
                <a16:creationId xmlns:a16="http://schemas.microsoft.com/office/drawing/2014/main" id="{7AB5DDC7-B065-439F-BD57-D32141B070CF}"/>
              </a:ext>
            </a:extLst>
          </p:cNvPr>
          <p:cNvSpPr txBox="1"/>
          <p:nvPr/>
        </p:nvSpPr>
        <p:spPr>
          <a:xfrm>
            <a:off x="5861390" y="3902944"/>
            <a:ext cx="3056607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Ví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dụ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và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bài</a:t>
            </a: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 </a:t>
            </a:r>
            <a:r>
              <a:rPr lang="en-US" altLang="zh-CN" sz="3200" b="1" dirty="0" err="1">
                <a:solidFill>
                  <a:schemeClr val="accent2"/>
                </a:solidFill>
                <a:latin typeface="Cambria" panose="02040503050406030204" pitchFamily="18" charset="0"/>
              </a:rPr>
              <a:t>tập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321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Định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nghĩa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759017" y="1195734"/>
            <a:ext cx="9163240" cy="44903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- Python là ngôn ngữ lập trình hướng đối tượng. Không giống như ngôn ngữ lập trình hướng thủ tục, trọng tâm là hàm,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 hướng đối tượng nhận mạnh vào đối tượng – object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- object đơn giản chỉ là tập các dữ liệu (biến) và các phương thức hoạt động trên dữ liệu đó. class là bản thết kế cho object</a:t>
            </a:r>
          </a:p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- Ví dụ, class như bản phác thảo (nguyên mẫu) cho một ngồi nhà, trong đó mô tả về sàn, tường, cửa sổ, ...</a:t>
            </a:r>
          </a:p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  Dựa vào đó, để đi xây dựng ngôi nhà - đây chính là object</a:t>
            </a:r>
          </a:p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  Nhiều ngôi nhà có thể được tạo ra từ một bản thiết kế =&gt; tạo ra nhiều object từ một class</a:t>
            </a:r>
          </a:p>
          <a:p>
            <a:pPr algn="just">
              <a:lnSpc>
                <a:spcPct val="120000"/>
              </a:lnSpc>
            </a:pP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  Mỗi object được gọi là instance (thể hiện) cho class, việc tạo ra object này còn được gọi là instantiation - khởi tạo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783945" y="1485197"/>
            <a:ext cx="9163240" cy="471821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b="0" i="0" dirty="0">
                <a:effectLst/>
                <a:latin typeface="Consolas" panose="020B0609020204030204" pitchFamily="49" charset="0"/>
              </a:rPr>
              <a:t>class </a:t>
            </a:r>
            <a:r>
              <a:rPr lang="en-US" sz="2800" b="0" i="0" dirty="0" err="1">
                <a:effectLst/>
                <a:latin typeface="Consolas" panose="020B0609020204030204" pitchFamily="49" charset="0"/>
              </a:rPr>
              <a:t>ClassName</a:t>
            </a:r>
            <a:r>
              <a:rPr lang="en-US" sz="2800" b="0" i="0" dirty="0"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2800" b="0" i="0" dirty="0">
                <a:effectLst/>
                <a:latin typeface="Consolas" panose="020B0609020204030204" pitchFamily="49" charset="0"/>
              </a:rPr>
              <a:t>    [</a:t>
            </a:r>
            <a:r>
              <a:rPr lang="en-US" sz="2800" b="0" i="0" dirty="0" err="1">
                <a:effectLst/>
                <a:latin typeface="Consolas" panose="020B0609020204030204" pitchFamily="49" charset="0"/>
              </a:rPr>
              <a:t>listOfProperties</a:t>
            </a:r>
            <a:r>
              <a:rPr lang="en-US" sz="2800" b="0" i="0" dirty="0">
                <a:effectLst/>
                <a:latin typeface="Consolas" panose="020B0609020204030204" pitchFamily="49" charset="0"/>
              </a:rPr>
              <a:t> here]</a:t>
            </a:r>
          </a:p>
          <a:p>
            <a:pPr>
              <a:lnSpc>
                <a:spcPct val="120000"/>
              </a:lnSpc>
            </a:pPr>
            <a:r>
              <a:rPr lang="en-US" sz="2800" b="0" i="0" dirty="0">
                <a:effectLst/>
                <a:latin typeface="Consolas" panose="020B0609020204030204" pitchFamily="49" charset="0"/>
              </a:rPr>
              <a:t>    [</a:t>
            </a:r>
            <a:r>
              <a:rPr lang="en-US" sz="2800" b="0" i="0" dirty="0" err="1">
                <a:effectLst/>
                <a:latin typeface="Consolas" panose="020B0609020204030204" pitchFamily="49" charset="0"/>
              </a:rPr>
              <a:t>listOfMethods</a:t>
            </a:r>
            <a:r>
              <a:rPr lang="en-US" sz="2800" b="0" i="0" dirty="0">
                <a:effectLst/>
                <a:latin typeface="Consolas" panose="020B0609020204030204" pitchFamily="49" charset="0"/>
              </a:rPr>
              <a:t> here]</a:t>
            </a:r>
          </a:p>
          <a:p>
            <a:pPr>
              <a:lnSpc>
                <a:spcPct val="120000"/>
              </a:lnSpc>
            </a:pPr>
            <a:endParaRPr lang="en-US" sz="2800" b="0" i="0" dirty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18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Để tạo một class, chúng ta sử dụng từ khóa class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18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Tên class được đặt theo quy tắc đặt định danh trong python.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18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Việc khởi tạo class được kết thúc bằng dấu :phía sau tên class.</a:t>
            </a:r>
          </a:p>
          <a:p>
            <a:pPr marL="285750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vi-VN" sz="1800" b="0" i="0" dirty="0">
                <a:solidFill>
                  <a:srgbClr val="222222"/>
                </a:solidFill>
                <a:effectLst/>
                <a:latin typeface="Verdana" panose="020B0604030504040204" pitchFamily="34" charset="0"/>
              </a:rPr>
              <a:t>Các phương thức và thuộc tính của class tạo nên phần thân.Phần thân của class được viết lùi vào một khoảng bằng nhau.</a:t>
            </a:r>
          </a:p>
          <a:p>
            <a:pPr>
              <a:lnSpc>
                <a:spcPct val="120000"/>
              </a:lnSpc>
            </a:pPr>
            <a:endParaRPr lang="en-US" sz="2800" b="0" i="0" dirty="0">
              <a:solidFill>
                <a:srgbClr val="0000CD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7" name="组合 19">
            <a:extLst>
              <a:ext uri="{FF2B5EF4-FFF2-40B4-BE49-F238E27FC236}">
                <a16:creationId xmlns:a16="http://schemas.microsoft.com/office/drawing/2014/main" id="{8C882CC4-9404-49D8-B553-2E880F9724CC}"/>
              </a:ext>
            </a:extLst>
          </p:cNvPr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8" name="文本框 20">
              <a:extLst>
                <a:ext uri="{FF2B5EF4-FFF2-40B4-BE49-F238E27FC236}">
                  <a16:creationId xmlns:a16="http://schemas.microsoft.com/office/drawing/2014/main" id="{A2AB3DE3-2C01-43DE-B47D-87A6C6FAEC01}"/>
                </a:ext>
              </a:extLst>
            </p:cNvPr>
            <p:cNvSpPr txBox="1"/>
            <p:nvPr/>
          </p:nvSpPr>
          <p:spPr>
            <a:xfrm>
              <a:off x="6096000" y="2068962"/>
              <a:ext cx="21465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Cú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pháp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" name="文本框 21">
              <a:extLst>
                <a:ext uri="{FF2B5EF4-FFF2-40B4-BE49-F238E27FC236}">
                  <a16:creationId xmlns:a16="http://schemas.microsoft.com/office/drawing/2014/main" id="{F7F34735-2BA5-419C-B752-607CB1F13B45}"/>
                </a:ext>
              </a:extLst>
            </p:cNvPr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502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1434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Ví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dụ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759017" y="1071382"/>
            <a:ext cx="9163240" cy="486729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# 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1: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class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""" This is a docstring. I have created a new class """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pass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# 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2: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class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"""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Đây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docstring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"""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attr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= 0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def 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func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   print('Hallo!')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.__doc__)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MyClass.attr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</a:t>
            </a:r>
            <a:r>
              <a:rPr lang="en-US" altLang="zh-CN" sz="2000" dirty="0" err="1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MyClass.func</a:t>
            </a:r>
            <a:r>
              <a:rPr lang="en-US" altLang="zh-CN" sz="2000" dirty="0">
                <a:solidFill>
                  <a:srgbClr val="00000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4564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17757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Object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14237"/>
            <a:ext cx="9163240" cy="449886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1500" b="1" dirty="0">
                <a:solidFill>
                  <a:schemeClr val="accent1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# Ví dụ 3: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obj = MyClass()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solidFill>
                  <a:schemeClr val="accent1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# Ví dụ 4: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class MyClass: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""" Đây là docstring của MyClass """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attr = 0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def func(self):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    print('Hallo!')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obj = MyClass()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print(MyClass.func)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print(obj.func)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obj.func()  # Gọi hàm func()</a:t>
            </a:r>
          </a:p>
        </p:txBody>
      </p:sp>
    </p:spTree>
    <p:extLst>
      <p:ext uri="{BB962C8B-B14F-4D97-AF65-F5344CB8AC3E}">
        <p14:creationId xmlns:p14="http://schemas.microsoft.com/office/powerpoint/2010/main" val="190254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947718" cy="721592"/>
            <a:chOff x="6096000" y="2068962"/>
            <a:chExt cx="7278729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2787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Constructor –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Hàm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khởi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tạo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316879"/>
            <a:ext cx="9163240" cy="267765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- Các hàm trong class mà được bắt đầu bằng __ được gọi là các hàm đặc biệt và chúng mang nghĩa đặc biệt</a:t>
            </a:r>
          </a:p>
          <a:p>
            <a:r>
              <a:rPr lang="vi-V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- Một trong số chúng cần quan tâm đặc biệt là __init__(). Nó sẽ được gọi khi một đối tượng mới được tạo ra</a:t>
            </a:r>
          </a:p>
          <a:p>
            <a:r>
              <a:rPr lang="vi-V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   =&gt; Hàm kiểu này, trong OOP được gọi là Constructor</a:t>
            </a:r>
          </a:p>
          <a:p>
            <a:r>
              <a:rPr lang="vi-V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- Thương dùng để khởi tạo sẵn cho các thuộc tính</a:t>
            </a:r>
          </a:p>
        </p:txBody>
      </p:sp>
    </p:spTree>
    <p:extLst>
      <p:ext uri="{BB962C8B-B14F-4D97-AF65-F5344CB8AC3E}">
        <p14:creationId xmlns:p14="http://schemas.microsoft.com/office/powerpoint/2010/main" val="215086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1434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Ví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dụ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14237"/>
            <a:ext cx="9163240" cy="478156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class Fraction: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def __init__(self, tu=0, mau=1):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    self.tu_so = tu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    self.mau_so = mau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def show(self):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       print(f'Phân số: {self.tu_so}/{self.mau_so}')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ps1 = Fraction(1, 3)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ps1.show()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ps2 = Fraction(3, 5)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ps2.attr = 7</a:t>
            </a: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print(ps2.tu_so, ps2.mau_so, ps2.attr)</a:t>
            </a:r>
          </a:p>
          <a:p>
            <a:pPr>
              <a:lnSpc>
                <a:spcPct val="120000"/>
              </a:lnSpc>
            </a:pPr>
            <a:endParaRPr lang="vi-VN" altLang="zh-CN" sz="1500" b="1" dirty="0"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1500" b="1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print(ps1.attr)  # AttributeError: 'Fraction' object has no attribute 'attr'</a:t>
            </a:r>
          </a:p>
        </p:txBody>
      </p:sp>
    </p:spTree>
    <p:extLst>
      <p:ext uri="{BB962C8B-B14F-4D97-AF65-F5344CB8AC3E}">
        <p14:creationId xmlns:p14="http://schemas.microsoft.com/office/powerpoint/2010/main" val="40992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6182013" cy="721592"/>
            <a:chOff x="6096000" y="2068962"/>
            <a:chExt cx="7565463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75654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Xóa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bỏ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thuộc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tính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và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đối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</a:t>
              </a:r>
              <a:r>
                <a:rPr lang="en-US" altLang="zh-CN" sz="3600" b="1" u="sng" dirty="0" err="1">
                  <a:solidFill>
                    <a:srgbClr val="D32F2F"/>
                  </a:solidFill>
                  <a:latin typeface="Calibri" panose="020F0502020204030204" pitchFamily="34" charset="0"/>
                </a:rPr>
                <a:t>tượng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52170"/>
            <a:ext cx="9163240" cy="470898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vi-VN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 Bất kì thuộc tính nào của đối tượng cũng có thể bị xóa bỏ đi bất cứ lúc nào bằng cách dùng câu lệnh del =&gt; Ví dụ 5</a:t>
            </a:r>
          </a:p>
          <a:p>
            <a:r>
              <a:rPr lang="en-US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Ví</a:t>
            </a:r>
            <a:r>
              <a:rPr lang="en-US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dụ</a:t>
            </a:r>
            <a:r>
              <a:rPr lang="en-US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5: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ps3 = Fraction(2, 5)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 ps3.mau_so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ps3.show()  #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AttributeError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'Fraction' object has no attribute '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mau_so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Fraction.show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ps3.show()  #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AttributeError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'Fraction' object has no attribute 'show'</a:t>
            </a:r>
          </a:p>
          <a:p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ps4 = Fraction(5, 9)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 ps4</a:t>
            </a:r>
          </a:p>
          <a:p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ps4  # </a:t>
            </a:r>
            <a:r>
              <a:rPr lang="en-US" sz="20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NameError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name 'ps4' is not defined</a:t>
            </a:r>
          </a:p>
        </p:txBody>
      </p:sp>
    </p:spTree>
    <p:extLst>
      <p:ext uri="{BB962C8B-B14F-4D97-AF65-F5344CB8AC3E}">
        <p14:creationId xmlns:p14="http://schemas.microsoft.com/office/powerpoint/2010/main" val="369603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1AEFF-7A1D-411E-B69F-5B170C6E11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f56e8-c6d1-49ac-9867-a9509ce7e1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011a54b-0a5d-4929-bf02-a00787877c6a}" enabled="0" method="" siteId="{3011a54b-0a5d-4929-bf02-a00787877c6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1130</TotalTime>
  <Words>1866</Words>
  <Application>Microsoft Office PowerPoint</Application>
  <PresentationFormat>Widescreen</PresentationFormat>
  <Paragraphs>180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等线</vt:lpstr>
      <vt:lpstr>Microsoft YaHei</vt:lpstr>
      <vt:lpstr>Arial</vt:lpstr>
      <vt:lpstr>Calibri</vt:lpstr>
      <vt:lpstr>Cambria</vt:lpstr>
      <vt:lpstr>Consolas</vt:lpstr>
      <vt:lpstr>Courier New</vt:lpstr>
      <vt:lpstr>Open Sans</vt:lpstr>
      <vt:lpstr>Verdana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Minh Tân - Khoa Công nghệ thông tin - VLSET</cp:lastModifiedBy>
  <cp:revision>91</cp:revision>
  <dcterms:created xsi:type="dcterms:W3CDTF">2017-09-22T08:16:39Z</dcterms:created>
  <dcterms:modified xsi:type="dcterms:W3CDTF">2022-04-17T14:30:27Z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